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3"/>
    <p:sldId id="257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l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341120" y="1102360"/>
            <a:ext cx="4335780" cy="433768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343015" y="573405"/>
            <a:ext cx="4866640" cy="1918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en-US" sz="6600">
                <a:latin typeface="Times New Roman" panose="02020603050405020304" charset="0"/>
                <a:cs typeface="Times New Roman" panose="02020603050405020304" charset="0"/>
              </a:rPr>
              <a:t>Seminar</a:t>
            </a:r>
            <a:endParaRPr lang="en-US" sz="66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sz="6600" b="1" u="sng">
                <a:ln w="28575" cmpd="sng">
                  <a:solidFill>
                    <a:srgbClr val="0070C0"/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charset="0"/>
                <a:cs typeface="Aharoni" panose="02010803020104030203" charset="0"/>
              </a:rPr>
              <a:t>PRAKERIN</a:t>
            </a:r>
            <a:endParaRPr lang="en-US" sz="6600" b="1" u="sng">
              <a:ln w="28575" cmpd="sng">
                <a:solidFill>
                  <a:srgbClr val="0070C0"/>
                </a:solidFill>
                <a:prstDash val="solid"/>
              </a:ln>
              <a:solidFill>
                <a:schemeClr val="bg1"/>
              </a:solidFill>
              <a:latin typeface="Aharoni" panose="02010803020104030203" charset="0"/>
              <a:cs typeface="Aharoni" panose="02010803020104030203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343015" y="2408555"/>
            <a:ext cx="4951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Di Badan Perencanaan Pembangunan Daerah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343015" y="2684780"/>
            <a:ext cx="4951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Kab Aceh Tamiang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-30480" y="0"/>
            <a:ext cx="579120" cy="53949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718820" y="0"/>
            <a:ext cx="579120" cy="17830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11612880" y="1463040"/>
            <a:ext cx="579120" cy="53949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10899775" y="5074920"/>
            <a:ext cx="579120" cy="17830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6438900" y="3465830"/>
            <a:ext cx="4656455" cy="635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6527165" y="3522345"/>
            <a:ext cx="4570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Oleh: M.ar roofi waliyy</a:t>
            </a:r>
            <a:endParaRPr lang="en-US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6370320" y="5394960"/>
            <a:ext cx="51930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20 Agustus - 14 desember 2024</a:t>
            </a:r>
            <a:endParaRPr lang="en-US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Rekaysa Perangkat Lunak</a:t>
            </a:r>
            <a:endParaRPr lang="en-US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SMKN 1 Karang Baru</a:t>
            </a:r>
            <a:endParaRPr lang="en-US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s 10"/>
          <p:cNvSpPr/>
          <p:nvPr/>
        </p:nvSpPr>
        <p:spPr>
          <a:xfrm>
            <a:off x="15240" y="0"/>
            <a:ext cx="1303020" cy="69037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image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32080" y="426085"/>
            <a:ext cx="1068705" cy="1069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63370" y="210820"/>
            <a:ext cx="12637135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en-US" sz="4400">
                <a:latin typeface="Times New Roman" panose="02020603050405020304" charset="0"/>
                <a:cs typeface="Times New Roman" panose="02020603050405020304" charset="0"/>
              </a:rPr>
              <a:t>BAGIAN 2 &gt; Analisis kebutuhan Kuesioner</a:t>
            </a:r>
            <a:endParaRPr lang="en-US" sz="4400" b="1" u="sng">
              <a:ln w="28575" cmpd="sng">
                <a:solidFill>
                  <a:srgbClr val="0070C0"/>
                </a:solidFill>
                <a:prstDash val="solid"/>
              </a:ln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Rectangles 11"/>
          <p:cNvSpPr/>
          <p:nvPr/>
        </p:nvSpPr>
        <p:spPr>
          <a:xfrm rot="16200000">
            <a:off x="9204960" y="3917315"/>
            <a:ext cx="579120" cy="53949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 rot="16200000">
            <a:off x="11264900" y="5217160"/>
            <a:ext cx="579120" cy="12757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1429385" y="210820"/>
            <a:ext cx="76200" cy="8407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585" y="1495425"/>
            <a:ext cx="4275455" cy="2054225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 rot="13680000">
            <a:off x="7728585" y="1323975"/>
            <a:ext cx="81280" cy="711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 rot="13680000">
            <a:off x="11684635" y="3011170"/>
            <a:ext cx="81280" cy="711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Screenshot 2025-01-19 1820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665" y="1604645"/>
            <a:ext cx="4533900" cy="2178050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 rot="13440000">
            <a:off x="2124075" y="1423670"/>
            <a:ext cx="81280" cy="711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505" y="3913505"/>
            <a:ext cx="2185670" cy="2914650"/>
          </a:xfrm>
          <a:prstGeom prst="rect">
            <a:avLst/>
          </a:prstGeom>
        </p:spPr>
      </p:pic>
      <p:sp>
        <p:nvSpPr>
          <p:cNvPr id="16" name="Rectangles 15"/>
          <p:cNvSpPr/>
          <p:nvPr/>
        </p:nvSpPr>
        <p:spPr>
          <a:xfrm rot="13440000">
            <a:off x="6355715" y="3274060"/>
            <a:ext cx="81280" cy="711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 rot="13440000">
            <a:off x="3491230" y="3710940"/>
            <a:ext cx="81280" cy="711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 rot="13740000">
            <a:off x="5437505" y="6285230"/>
            <a:ext cx="81280" cy="711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s 11"/>
          <p:cNvSpPr/>
          <p:nvPr/>
        </p:nvSpPr>
        <p:spPr>
          <a:xfrm>
            <a:off x="0" y="0"/>
            <a:ext cx="1371600" cy="51104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image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1130" y="349250"/>
            <a:ext cx="1068705" cy="1069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63370" y="210820"/>
            <a:ext cx="12637135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en-US" sz="4400">
                <a:latin typeface="Times New Roman" panose="02020603050405020304" charset="0"/>
                <a:cs typeface="Times New Roman" panose="02020603050405020304" charset="0"/>
              </a:rPr>
              <a:t>BAGIAN 2 &gt; Jadwal pembuatan aplikasi</a:t>
            </a:r>
            <a:endParaRPr lang="en-US" sz="4400" b="1" u="sng">
              <a:ln w="28575" cmpd="sng">
                <a:solidFill>
                  <a:srgbClr val="0070C0"/>
                </a:solidFill>
                <a:prstDash val="solid"/>
              </a:ln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Rectangles 12"/>
          <p:cNvSpPr/>
          <p:nvPr/>
        </p:nvSpPr>
        <p:spPr>
          <a:xfrm rot="16200000">
            <a:off x="6732905" y="1398270"/>
            <a:ext cx="579120" cy="103403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 rot="10800000">
            <a:off x="1429385" y="70485"/>
            <a:ext cx="76200" cy="8407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 rot="10800000">
            <a:off x="0" y="5565140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ectangles 17"/>
          <p:cNvSpPr/>
          <p:nvPr/>
        </p:nvSpPr>
        <p:spPr>
          <a:xfrm rot="10800000">
            <a:off x="515620" y="6144895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ectangles 21"/>
          <p:cNvSpPr/>
          <p:nvPr/>
        </p:nvSpPr>
        <p:spPr>
          <a:xfrm rot="16200000">
            <a:off x="9457690" y="3282950"/>
            <a:ext cx="579120" cy="51447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s 23"/>
          <p:cNvSpPr/>
          <p:nvPr/>
        </p:nvSpPr>
        <p:spPr>
          <a:xfrm rot="10800000">
            <a:off x="11220450" y="-2494915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s 24"/>
          <p:cNvSpPr/>
          <p:nvPr/>
        </p:nvSpPr>
        <p:spPr>
          <a:xfrm rot="10800000">
            <a:off x="11835130" y="-2093595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080" y="1017270"/>
            <a:ext cx="3710940" cy="4526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260" y="1717040"/>
            <a:ext cx="6461760" cy="31489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370" y="1096010"/>
            <a:ext cx="3855720" cy="4665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s 11"/>
          <p:cNvSpPr/>
          <p:nvPr/>
        </p:nvSpPr>
        <p:spPr>
          <a:xfrm>
            <a:off x="0" y="0"/>
            <a:ext cx="1371600" cy="18268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image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1130" y="349250"/>
            <a:ext cx="1068705" cy="1069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63370" y="210820"/>
            <a:ext cx="12637135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en-US" sz="4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BAGIAN 2 &gt; Desain Prototype</a:t>
            </a:r>
            <a:endParaRPr lang="en-US" sz="4400" b="1" u="sng">
              <a:ln w="28575" cmpd="sng">
                <a:solidFill>
                  <a:srgbClr val="0070C0"/>
                </a:solidFill>
                <a:prstDash val="solid"/>
              </a:ln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11415395" y="-134620"/>
            <a:ext cx="579120" cy="69932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 rot="10800000">
            <a:off x="1429385" y="70485"/>
            <a:ext cx="76200" cy="8407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 rot="16200000">
            <a:off x="-753745" y="660400"/>
            <a:ext cx="340360" cy="31146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ectangles 17"/>
          <p:cNvSpPr/>
          <p:nvPr/>
        </p:nvSpPr>
        <p:spPr>
          <a:xfrm rot="16200000">
            <a:off x="-1390650" y="931545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ectangles 21"/>
          <p:cNvSpPr/>
          <p:nvPr/>
        </p:nvSpPr>
        <p:spPr>
          <a:xfrm rot="16200000">
            <a:off x="11151235" y="5743575"/>
            <a:ext cx="579120" cy="15024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s 23"/>
          <p:cNvSpPr/>
          <p:nvPr/>
        </p:nvSpPr>
        <p:spPr>
          <a:xfrm rot="10800000">
            <a:off x="171450" y="2956560"/>
            <a:ext cx="340360" cy="39020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s 24"/>
          <p:cNvSpPr/>
          <p:nvPr/>
        </p:nvSpPr>
        <p:spPr>
          <a:xfrm rot="10800000">
            <a:off x="634365" y="2518410"/>
            <a:ext cx="340360" cy="4429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440" y="911225"/>
            <a:ext cx="6786880" cy="5137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097280" y="6020435"/>
            <a:ext cx="9817735" cy="837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Prototype selengkap nya dapat dilihat pada link figma berikut </a:t>
            </a:r>
            <a:r>
              <a:rPr lang="en-US" altLang="en-US" b="1" u="sng">
                <a:ln w="28575" cmpd="sng">
                  <a:solidFill>
                    <a:srgbClr val="0070C0"/>
                  </a:solidFill>
                  <a:prstDash val="solid"/>
                </a:ln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https://www.figma.com/design/CLce7rTtmq1IQ1oItkbFUr/DESAIN-APK-ANGGARAN?node-id=0-1&amp;t=VxO06bMn2dlCzEoz-1</a:t>
            </a:r>
            <a:endParaRPr lang="en-US" altLang="en-US" b="1" u="sng">
              <a:ln w="28575" cmpd="sng">
                <a:solidFill>
                  <a:srgbClr val="0070C0"/>
                </a:solidFill>
                <a:prstDash val="solid"/>
              </a:ln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s 11"/>
          <p:cNvSpPr/>
          <p:nvPr/>
        </p:nvSpPr>
        <p:spPr>
          <a:xfrm>
            <a:off x="0" y="0"/>
            <a:ext cx="1371600" cy="51104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image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1130" y="349250"/>
            <a:ext cx="1068705" cy="1069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63370" y="210820"/>
            <a:ext cx="12637135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en-US" sz="4400">
                <a:latin typeface="Times New Roman" panose="02020603050405020304" charset="0"/>
                <a:cs typeface="Times New Roman" panose="02020603050405020304" charset="0"/>
              </a:rPr>
              <a:t>BAGIAN 2 &gt;</a:t>
            </a:r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 Perancangan &gt; table desain phpmyadmin</a:t>
            </a:r>
            <a:endParaRPr lang="en-US" sz="2800" b="1" u="sng">
              <a:ln w="28575" cmpd="sng">
                <a:solidFill>
                  <a:srgbClr val="0070C0"/>
                </a:solidFill>
                <a:prstDash val="solid"/>
              </a:ln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Rectangles 12"/>
          <p:cNvSpPr/>
          <p:nvPr/>
        </p:nvSpPr>
        <p:spPr>
          <a:xfrm rot="16200000">
            <a:off x="6732905" y="1398270"/>
            <a:ext cx="579120" cy="103403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 rot="10800000">
            <a:off x="1429385" y="70485"/>
            <a:ext cx="76200" cy="8407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 rot="10800000">
            <a:off x="0" y="5565140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ectangles 17"/>
          <p:cNvSpPr/>
          <p:nvPr/>
        </p:nvSpPr>
        <p:spPr>
          <a:xfrm rot="10800000">
            <a:off x="515620" y="6144895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ectangles 21"/>
          <p:cNvSpPr/>
          <p:nvPr/>
        </p:nvSpPr>
        <p:spPr>
          <a:xfrm rot="16200000">
            <a:off x="9457690" y="3282950"/>
            <a:ext cx="579120" cy="51447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s 23"/>
          <p:cNvSpPr/>
          <p:nvPr/>
        </p:nvSpPr>
        <p:spPr>
          <a:xfrm rot="10800000">
            <a:off x="11220450" y="-2494915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s 24"/>
          <p:cNvSpPr/>
          <p:nvPr/>
        </p:nvSpPr>
        <p:spPr>
          <a:xfrm rot="10800000">
            <a:off x="11835130" y="-2093595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420" y="911225"/>
            <a:ext cx="8036560" cy="4520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s 11"/>
          <p:cNvSpPr/>
          <p:nvPr/>
        </p:nvSpPr>
        <p:spPr>
          <a:xfrm>
            <a:off x="0" y="0"/>
            <a:ext cx="1371600" cy="18268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image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1130" y="349250"/>
            <a:ext cx="1068705" cy="1069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63370" y="210820"/>
            <a:ext cx="12637135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en-US" sz="4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BAGIAN 2 &gt; Pengembangan GITHUB</a:t>
            </a:r>
            <a:endParaRPr lang="en-US" sz="4400" b="1" u="sng">
              <a:ln w="28575" cmpd="sng">
                <a:solidFill>
                  <a:srgbClr val="0070C0"/>
                </a:solidFill>
                <a:prstDash val="solid"/>
              </a:ln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11415395" y="-134620"/>
            <a:ext cx="579120" cy="69932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 rot="10800000">
            <a:off x="1429385" y="70485"/>
            <a:ext cx="76200" cy="8407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 rot="16200000">
            <a:off x="-753745" y="660400"/>
            <a:ext cx="340360" cy="31146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ectangles 17"/>
          <p:cNvSpPr/>
          <p:nvPr/>
        </p:nvSpPr>
        <p:spPr>
          <a:xfrm rot="16200000">
            <a:off x="-1390650" y="931545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ectangles 21"/>
          <p:cNvSpPr/>
          <p:nvPr/>
        </p:nvSpPr>
        <p:spPr>
          <a:xfrm rot="16200000">
            <a:off x="11151235" y="5743575"/>
            <a:ext cx="579120" cy="15024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s 23"/>
          <p:cNvSpPr/>
          <p:nvPr/>
        </p:nvSpPr>
        <p:spPr>
          <a:xfrm rot="10800000">
            <a:off x="171450" y="2956560"/>
            <a:ext cx="340360" cy="39020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s 24"/>
          <p:cNvSpPr/>
          <p:nvPr/>
        </p:nvSpPr>
        <p:spPr>
          <a:xfrm rot="10800000">
            <a:off x="634365" y="2518410"/>
            <a:ext cx="340360" cy="4429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1371600" y="6020435"/>
            <a:ext cx="9817735" cy="5886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Prototype selengkap nya dapat dilihat pada link GITHUB berikut </a:t>
            </a:r>
            <a:r>
              <a:rPr lang="en-US" altLang="en-US" b="1" u="sng">
                <a:ln w="28575" cmpd="sng">
                  <a:solidFill>
                    <a:srgbClr val="0070C0"/>
                  </a:solidFill>
                  <a:prstDash val="solid"/>
                </a:ln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https://github.com/arofy01/anggaranarofy</a:t>
            </a:r>
            <a:endParaRPr lang="en-US" altLang="en-US" b="1" u="sng">
              <a:ln w="28575" cmpd="sng">
                <a:solidFill>
                  <a:srgbClr val="0070C0"/>
                </a:solidFill>
                <a:prstDash val="solid"/>
              </a:ln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0" y="804545"/>
            <a:ext cx="9272905" cy="5215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s 11"/>
          <p:cNvSpPr/>
          <p:nvPr/>
        </p:nvSpPr>
        <p:spPr>
          <a:xfrm>
            <a:off x="0" y="0"/>
            <a:ext cx="1371600" cy="51104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image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1130" y="349250"/>
            <a:ext cx="1068705" cy="1069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63370" y="210820"/>
            <a:ext cx="12637135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en-US" sz="4400">
                <a:latin typeface="Times New Roman" panose="02020603050405020304" charset="0"/>
                <a:cs typeface="Times New Roman" panose="02020603050405020304" charset="0"/>
              </a:rPr>
              <a:t>BAGIAN 2 &gt; Hasil pengujian</a:t>
            </a:r>
            <a:endParaRPr lang="en-US" sz="2800" b="1" u="sng">
              <a:ln w="28575" cmpd="sng">
                <a:solidFill>
                  <a:srgbClr val="0070C0"/>
                </a:solidFill>
                <a:prstDash val="solid"/>
              </a:ln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Rectangles 12"/>
          <p:cNvSpPr/>
          <p:nvPr/>
        </p:nvSpPr>
        <p:spPr>
          <a:xfrm rot="16200000">
            <a:off x="6732905" y="1398270"/>
            <a:ext cx="579120" cy="103403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 rot="10800000">
            <a:off x="1429385" y="70485"/>
            <a:ext cx="76200" cy="8407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 rot="10800000">
            <a:off x="0" y="5565140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ectangles 17"/>
          <p:cNvSpPr/>
          <p:nvPr/>
        </p:nvSpPr>
        <p:spPr>
          <a:xfrm rot="10800000">
            <a:off x="515620" y="6144895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ectangles 21"/>
          <p:cNvSpPr/>
          <p:nvPr/>
        </p:nvSpPr>
        <p:spPr>
          <a:xfrm rot="16200000">
            <a:off x="9457690" y="3282950"/>
            <a:ext cx="579120" cy="51447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s 23"/>
          <p:cNvSpPr/>
          <p:nvPr/>
        </p:nvSpPr>
        <p:spPr>
          <a:xfrm rot="10800000">
            <a:off x="11220450" y="-2494915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s 24"/>
          <p:cNvSpPr/>
          <p:nvPr/>
        </p:nvSpPr>
        <p:spPr>
          <a:xfrm rot="10800000">
            <a:off x="11835130" y="-2093595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80" y="853440"/>
            <a:ext cx="5692140" cy="5151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265" y="1611630"/>
            <a:ext cx="4259580" cy="2171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6343015" y="573405"/>
            <a:ext cx="4866640" cy="1918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en-US" sz="6600">
                <a:latin typeface="Times New Roman" panose="02020603050405020304" charset="0"/>
                <a:cs typeface="Times New Roman" panose="02020603050405020304" charset="0"/>
              </a:rPr>
              <a:t>Seminar</a:t>
            </a:r>
            <a:endParaRPr lang="en-US" sz="66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sz="6600" b="1" u="sng">
                <a:ln w="28575" cmpd="sng">
                  <a:solidFill>
                    <a:srgbClr val="0070C0"/>
                  </a:solidFill>
                  <a:prstDash val="solid"/>
                </a:ln>
                <a:solidFill>
                  <a:schemeClr val="bg1"/>
                </a:solidFill>
                <a:latin typeface="Aharoni" panose="02010803020104030203" charset="0"/>
                <a:cs typeface="Aharoni" panose="02010803020104030203" charset="0"/>
              </a:rPr>
              <a:t>PRAKERIN</a:t>
            </a:r>
            <a:endParaRPr lang="en-US" sz="6600" b="1" u="sng">
              <a:ln w="28575" cmpd="sng">
                <a:solidFill>
                  <a:srgbClr val="0070C0"/>
                </a:solidFill>
                <a:prstDash val="solid"/>
              </a:ln>
              <a:solidFill>
                <a:schemeClr val="bg1"/>
              </a:solidFill>
              <a:latin typeface="Aharoni" panose="02010803020104030203" charset="0"/>
              <a:cs typeface="Aharoni" panose="02010803020104030203" charset="0"/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-30480" y="0"/>
            <a:ext cx="749300" cy="53949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916940" y="0"/>
            <a:ext cx="579120" cy="17830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11612880" y="1463040"/>
            <a:ext cx="579120" cy="53949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10899775" y="5074920"/>
            <a:ext cx="579120" cy="17830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6438900" y="2378710"/>
            <a:ext cx="4656455" cy="635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6438900" y="2435225"/>
            <a:ext cx="4570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Oleh: M.ar roofi waliyy</a:t>
            </a:r>
            <a:endParaRPr lang="en-US" sz="28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 descr="logo_15645538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7940" y="573405"/>
            <a:ext cx="4941570" cy="4988560"/>
          </a:xfrm>
          <a:prstGeom prst="rect">
            <a:avLst/>
          </a:prstGeom>
        </p:spPr>
      </p:pic>
      <p:pic>
        <p:nvPicPr>
          <p:cNvPr id="3" name="imag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560" y="344805"/>
            <a:ext cx="607060" cy="60769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438900" y="3260090"/>
            <a:ext cx="45707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8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Sekian &amp; Terima kasih</a:t>
            </a:r>
            <a:endParaRPr lang="en-US" sz="4800" b="1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avai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5875" y="2477135"/>
            <a:ext cx="4556125" cy="4556125"/>
          </a:xfrm>
          <a:prstGeom prst="rect">
            <a:avLst/>
          </a:prstGeom>
        </p:spPr>
      </p:pic>
      <p:pic>
        <p:nvPicPr>
          <p:cNvPr id="5" name="imag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975" y="426085"/>
            <a:ext cx="1068705" cy="1069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685290" y="426085"/>
            <a:ext cx="4866640" cy="1004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en-US" sz="6600">
                <a:latin typeface="Times New Roman" panose="02020603050405020304" charset="0"/>
                <a:cs typeface="Times New Roman" panose="02020603050405020304" charset="0"/>
              </a:rPr>
              <a:t>BAGIAN 1</a:t>
            </a:r>
            <a:endParaRPr lang="en-US" sz="6600" b="1" u="sng">
              <a:ln w="28575" cmpd="sng">
                <a:solidFill>
                  <a:srgbClr val="0070C0"/>
                </a:solidFill>
                <a:prstDash val="solid"/>
              </a:ln>
              <a:solidFill>
                <a:schemeClr val="bg1"/>
              </a:solidFill>
              <a:latin typeface="Aharoni" panose="02010803020104030203" charset="0"/>
              <a:cs typeface="Aharoni" panose="02010803020104030203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504950" y="2045335"/>
            <a:ext cx="768477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latin typeface="Arial" panose="020B0604020202020204" pitchFamily="34" charset="0"/>
                <a:cs typeface="Times New Roman" panose="02020603050405020304" charset="0"/>
              </a:rPr>
              <a:t>●</a:t>
            </a:r>
            <a:r>
              <a:rPr lang="en-US" sz="2800" b="1">
                <a:latin typeface="Times New Roman" panose="02020603050405020304" charset="0"/>
                <a:cs typeface="Times New Roman" panose="02020603050405020304" charset="0"/>
              </a:rPr>
              <a:t>Menyampaikan informasi tempat PKL</a:t>
            </a:r>
            <a:endParaRPr 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 b="1">
                <a:latin typeface="Arial" panose="020B0604020202020204" pitchFamily="34" charset="0"/>
                <a:cs typeface="Times New Roman" panose="02020603050405020304" charset="0"/>
                <a:sym typeface="+mn-ea"/>
              </a:rPr>
              <a:t>●</a:t>
            </a:r>
            <a:r>
              <a:rPr lang="en-US" sz="2800" b="1">
                <a:latin typeface="Times New Roman" panose="02020603050405020304" charset="0"/>
                <a:cs typeface="Times New Roman" panose="02020603050405020304" charset="0"/>
              </a:rPr>
              <a:t>Menyampaikan kegiatan selama di tempat PKL</a:t>
            </a:r>
            <a:endParaRPr 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 b="1">
                <a:latin typeface="Arial" panose="020B0604020202020204" pitchFamily="34" charset="0"/>
                <a:cs typeface="Times New Roman" panose="02020603050405020304" charset="0"/>
                <a:sym typeface="+mn-ea"/>
              </a:rPr>
              <a:t>●</a:t>
            </a:r>
            <a:r>
              <a:rPr lang="en-US" sz="2800" b="1">
                <a:latin typeface="Times New Roman" panose="02020603050405020304" charset="0"/>
                <a:cs typeface="Times New Roman" panose="02020603050405020304" charset="0"/>
              </a:rPr>
              <a:t>Menyampaikan kendala selama PKL</a:t>
            </a:r>
            <a:endParaRPr 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Rectangles 9"/>
          <p:cNvSpPr/>
          <p:nvPr/>
        </p:nvSpPr>
        <p:spPr>
          <a:xfrm rot="16200000">
            <a:off x="2407920" y="3870960"/>
            <a:ext cx="579120" cy="53949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16200000">
            <a:off x="601980" y="4968240"/>
            <a:ext cx="579120" cy="17830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 rot="16200000">
            <a:off x="9200515" y="-2407920"/>
            <a:ext cx="579120" cy="53949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 rot="16200000">
            <a:off x="11010900" y="69215"/>
            <a:ext cx="579120" cy="17830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1429385" y="508000"/>
            <a:ext cx="76200" cy="8407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s 10"/>
          <p:cNvSpPr/>
          <p:nvPr/>
        </p:nvSpPr>
        <p:spPr>
          <a:xfrm>
            <a:off x="15240" y="0"/>
            <a:ext cx="1303020" cy="29991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image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32080" y="426085"/>
            <a:ext cx="1068705" cy="1069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63370" y="210820"/>
            <a:ext cx="12637135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en-US" sz="4400">
                <a:latin typeface="Times New Roman" panose="02020603050405020304" charset="0"/>
                <a:cs typeface="Times New Roman" panose="02020603050405020304" charset="0"/>
              </a:rPr>
              <a:t>BAGIAN 1 &gt; Informasi tempat PKL</a:t>
            </a:r>
            <a:endParaRPr lang="en-US" sz="4400" b="1" u="sng">
              <a:ln w="28575" cmpd="sng">
                <a:solidFill>
                  <a:srgbClr val="0070C0"/>
                </a:solidFill>
                <a:prstDash val="solid"/>
              </a:ln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504950" y="1278255"/>
            <a:ext cx="7684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Arial" panose="020B0604020202020204" pitchFamily="34" charset="0"/>
                <a:cs typeface="Times New Roman" panose="02020603050405020304" charset="0"/>
              </a:rPr>
              <a:t>●</a:t>
            </a:r>
            <a:r>
              <a:rPr lang="en-US" sz="2800" b="1">
                <a:latin typeface="Arial" panose="020B0604020202020204" pitchFamily="34" charset="0"/>
                <a:cs typeface="Times New Roman" panose="02020603050405020304" charset="0"/>
              </a:rPr>
              <a:t>Waktu </a:t>
            </a:r>
            <a:endParaRPr lang="en-US" sz="2800">
              <a:latin typeface="Arial" panose="020B0604020202020204" pitchFamily="34" charset="0"/>
              <a:cs typeface="Times New Roman" panose="02020603050405020304" charset="0"/>
            </a:endParaRPr>
          </a:p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   19 agustus - 14 desember 2024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Rectangles 11"/>
          <p:cNvSpPr/>
          <p:nvPr/>
        </p:nvSpPr>
        <p:spPr>
          <a:xfrm rot="16200000">
            <a:off x="9204960" y="3917315"/>
            <a:ext cx="579120" cy="53949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 rot="16200000">
            <a:off x="11264900" y="5217160"/>
            <a:ext cx="579120" cy="12757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1429385" y="210820"/>
            <a:ext cx="76200" cy="8407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563370" y="2421255"/>
            <a:ext cx="768477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Arial" panose="020B0604020202020204" pitchFamily="34" charset="0"/>
                <a:cs typeface="Times New Roman" panose="02020603050405020304" charset="0"/>
              </a:rPr>
              <a:t>●</a:t>
            </a:r>
            <a:r>
              <a:rPr lang="en-US" sz="2800" b="1">
                <a:latin typeface="Arial" panose="020B0604020202020204" pitchFamily="34" charset="0"/>
                <a:cs typeface="Times New Roman" panose="02020603050405020304" charset="0"/>
              </a:rPr>
              <a:t>Tempat </a:t>
            </a:r>
            <a:endParaRPr lang="en-US" sz="2800">
              <a:latin typeface="Arial" panose="020B0604020202020204" pitchFamily="34" charset="0"/>
              <a:cs typeface="Times New Roman" panose="02020603050405020304" charset="0"/>
            </a:endParaRPr>
          </a:p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   Jl. H komplek perkantoran pemerintahan kabupaten aceh tamiang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563370" y="3994785"/>
            <a:ext cx="7684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Arial" panose="020B0604020202020204" pitchFamily="34" charset="0"/>
                <a:cs typeface="Times New Roman" panose="02020603050405020304" charset="0"/>
              </a:rPr>
              <a:t>●</a:t>
            </a:r>
            <a:r>
              <a:rPr lang="en-US" sz="2800" b="1">
                <a:latin typeface="Arial" panose="020B0604020202020204" pitchFamily="34" charset="0"/>
                <a:cs typeface="Times New Roman" panose="02020603050405020304" charset="0"/>
              </a:rPr>
              <a:t>Bidang</a:t>
            </a:r>
            <a:endParaRPr lang="en-US" sz="2800">
              <a:latin typeface="Arial" panose="020B0604020202020204" pitchFamily="34" charset="0"/>
              <a:cs typeface="Times New Roman" panose="02020603050405020304" charset="0"/>
            </a:endParaRPr>
          </a:p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   19 agustus - 14 desember 2024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Picture 21" descr="pet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05" y="1164590"/>
            <a:ext cx="3442335" cy="2395220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 rot="13680000">
            <a:off x="8480425" y="991235"/>
            <a:ext cx="81280" cy="711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 rot="13680000">
            <a:off x="11684635" y="3122930"/>
            <a:ext cx="81280" cy="711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" name="Picture 14" descr="download (3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120" y="3903345"/>
            <a:ext cx="3584575" cy="2007870"/>
          </a:xfrm>
          <a:prstGeom prst="rect">
            <a:avLst/>
          </a:prstGeom>
        </p:spPr>
      </p:pic>
      <p:sp>
        <p:nvSpPr>
          <p:cNvPr id="16" name="Rectangles 15"/>
          <p:cNvSpPr/>
          <p:nvPr/>
        </p:nvSpPr>
        <p:spPr>
          <a:xfrm rot="13440000">
            <a:off x="7014210" y="3710940"/>
            <a:ext cx="81280" cy="711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 rot="13740000">
            <a:off x="10327640" y="5413375"/>
            <a:ext cx="81280" cy="711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s 11"/>
          <p:cNvSpPr/>
          <p:nvPr/>
        </p:nvSpPr>
        <p:spPr>
          <a:xfrm>
            <a:off x="0" y="0"/>
            <a:ext cx="1371600" cy="51104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image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1130" y="349250"/>
            <a:ext cx="1068705" cy="1069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63370" y="210820"/>
            <a:ext cx="12637135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en-US" sz="4400">
                <a:latin typeface="Times New Roman" panose="02020603050405020304" charset="0"/>
                <a:cs typeface="Times New Roman" panose="02020603050405020304" charset="0"/>
              </a:rPr>
              <a:t>BAGIAN 1 &gt; Rencana kegiatan PKL</a:t>
            </a:r>
            <a:endParaRPr lang="en-US" sz="4400" b="1" u="sng">
              <a:ln w="28575" cmpd="sng">
                <a:solidFill>
                  <a:srgbClr val="0070C0"/>
                </a:solidFill>
                <a:prstDash val="solid"/>
              </a:ln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Rectangles 12"/>
          <p:cNvSpPr/>
          <p:nvPr/>
        </p:nvSpPr>
        <p:spPr>
          <a:xfrm rot="16200000">
            <a:off x="6732905" y="1398270"/>
            <a:ext cx="579120" cy="103403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 rot="10800000">
            <a:off x="1429385" y="70485"/>
            <a:ext cx="76200" cy="8407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 rot="10800000">
            <a:off x="0" y="5565140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ectangles 17"/>
          <p:cNvSpPr/>
          <p:nvPr/>
        </p:nvSpPr>
        <p:spPr>
          <a:xfrm rot="10800000">
            <a:off x="515620" y="6144895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70" y="1455420"/>
            <a:ext cx="10271760" cy="3185795"/>
          </a:xfrm>
          <a:prstGeom prst="rect">
            <a:avLst/>
          </a:prstGeom>
        </p:spPr>
      </p:pic>
      <p:sp>
        <p:nvSpPr>
          <p:cNvPr id="22" name="Rectangles 21"/>
          <p:cNvSpPr/>
          <p:nvPr/>
        </p:nvSpPr>
        <p:spPr>
          <a:xfrm rot="16200000">
            <a:off x="9457690" y="3282950"/>
            <a:ext cx="579120" cy="51447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s 23"/>
          <p:cNvSpPr/>
          <p:nvPr/>
        </p:nvSpPr>
        <p:spPr>
          <a:xfrm rot="10800000">
            <a:off x="11220450" y="-2494915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s 24"/>
          <p:cNvSpPr/>
          <p:nvPr/>
        </p:nvSpPr>
        <p:spPr>
          <a:xfrm rot="10800000">
            <a:off x="11835130" y="-2093595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s 11"/>
          <p:cNvSpPr/>
          <p:nvPr/>
        </p:nvSpPr>
        <p:spPr>
          <a:xfrm>
            <a:off x="0" y="0"/>
            <a:ext cx="1371600" cy="18268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image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1130" y="349250"/>
            <a:ext cx="1068705" cy="1069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63370" y="210820"/>
            <a:ext cx="12637135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en-US" sz="4400">
                <a:latin typeface="Times New Roman" panose="02020603050405020304" charset="0"/>
                <a:cs typeface="Times New Roman" panose="02020603050405020304" charset="0"/>
              </a:rPr>
              <a:t>BAGIAN 1 &gt; Rencana selama PKL</a:t>
            </a:r>
            <a:endParaRPr lang="en-US" sz="4400" b="1" u="sng">
              <a:ln w="28575" cmpd="sng">
                <a:solidFill>
                  <a:srgbClr val="0070C0"/>
                </a:solidFill>
                <a:prstDash val="solid"/>
              </a:ln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11415395" y="-134620"/>
            <a:ext cx="579120" cy="68586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 rot="10800000">
            <a:off x="1429385" y="70485"/>
            <a:ext cx="76200" cy="8407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 rot="16200000">
            <a:off x="-753745" y="660400"/>
            <a:ext cx="340360" cy="31146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ectangles 17"/>
          <p:cNvSpPr/>
          <p:nvPr/>
        </p:nvSpPr>
        <p:spPr>
          <a:xfrm rot="16200000">
            <a:off x="-1390650" y="931545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ectangles 21"/>
          <p:cNvSpPr/>
          <p:nvPr/>
        </p:nvSpPr>
        <p:spPr>
          <a:xfrm rot="16200000">
            <a:off x="9330055" y="3862070"/>
            <a:ext cx="579120" cy="51447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s 23"/>
          <p:cNvSpPr/>
          <p:nvPr/>
        </p:nvSpPr>
        <p:spPr>
          <a:xfrm rot="10800000">
            <a:off x="171450" y="2956560"/>
            <a:ext cx="340360" cy="39020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s 24"/>
          <p:cNvSpPr/>
          <p:nvPr/>
        </p:nvSpPr>
        <p:spPr>
          <a:xfrm rot="10800000">
            <a:off x="634365" y="2518410"/>
            <a:ext cx="340360" cy="4429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3" name="Picture 23" descr="WhatsApp Image 2024-12-20 at 09.21.24_28c0a9d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20" y="1017270"/>
            <a:ext cx="1618615" cy="2153285"/>
          </a:xfrm>
          <a:prstGeom prst="rect">
            <a:avLst/>
          </a:prstGeom>
        </p:spPr>
      </p:pic>
      <p:pic>
        <p:nvPicPr>
          <p:cNvPr id="3" name="Picture 24" descr="WhatsApp Image 2024-12-20 at 09.21.24_7bb098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260" y="1083945"/>
            <a:ext cx="1467485" cy="2152650"/>
          </a:xfrm>
          <a:prstGeom prst="rect">
            <a:avLst/>
          </a:prstGeom>
        </p:spPr>
      </p:pic>
      <p:pic>
        <p:nvPicPr>
          <p:cNvPr id="4" name="Picture 25" descr="WhatsApp Image 2024-12-20 at 09.25.15_d7bf155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650" y="3690620"/>
            <a:ext cx="3360420" cy="26295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230" y="3361055"/>
            <a:ext cx="4143375" cy="2342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7047230" y="1002665"/>
            <a:ext cx="4122420" cy="185547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156335" y="3216275"/>
            <a:ext cx="28549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 b="1">
                <a:latin typeface="Arial" panose="020B0604020202020204" pitchFamily="34" charset="0"/>
                <a:cs typeface="Times New Roman" panose="02020603050405020304" charset="0"/>
                <a:sym typeface="+mn-ea"/>
              </a:rPr>
              <a:t>●Membuat surat kop sekda kab</a:t>
            </a:r>
            <a:endParaRPr lang="en-US" sz="1400" b="1">
              <a:latin typeface="Arial" panose="020B0604020202020204" pitchFamily="3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845310" y="6336665"/>
            <a:ext cx="46723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 b="1">
                <a:latin typeface="Arial" panose="020B0604020202020204" pitchFamily="34" charset="0"/>
                <a:cs typeface="Times New Roman" panose="02020603050405020304" charset="0"/>
                <a:sym typeface="+mn-ea"/>
              </a:rPr>
              <a:t>●</a:t>
            </a:r>
            <a:r>
              <a:rPr lang="en-US" altLang="en-US" sz="1400" b="1">
                <a:latin typeface="Arial" panose="020B0604020202020204" pitchFamily="34" charset="0"/>
                <a:cs typeface="Times New Roman" panose="02020603050405020304" charset="0"/>
                <a:sym typeface="+mn-ea"/>
              </a:rPr>
              <a:t>melakukan monitoring PAMSIMAS, sunting (penyediaan air minum berbasis masyarakat)</a:t>
            </a:r>
            <a:endParaRPr lang="en-US" altLang="en-US" sz="1400" b="1">
              <a:latin typeface="Arial" panose="020B0604020202020204" pitchFamily="3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7954010" y="2949575"/>
            <a:ext cx="28549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 b="1">
                <a:latin typeface="Arial" panose="020B0604020202020204" pitchFamily="34" charset="0"/>
                <a:cs typeface="Times New Roman" panose="02020603050405020304" charset="0"/>
                <a:sym typeface="+mn-ea"/>
              </a:rPr>
              <a:t>●Melaksanakan apel pagi</a:t>
            </a:r>
            <a:endParaRPr lang="en-US" sz="1400" b="1">
              <a:latin typeface="Arial" panose="020B0604020202020204" pitchFamily="3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8192135" y="5807710"/>
            <a:ext cx="28549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 b="1">
                <a:latin typeface="Arial" panose="020B0604020202020204" pitchFamily="34" charset="0"/>
                <a:cs typeface="Times New Roman" panose="02020603050405020304" charset="0"/>
                <a:sym typeface="+mn-ea"/>
              </a:rPr>
              <a:t>●Membaca yasin jumat</a:t>
            </a:r>
            <a:endParaRPr lang="en-US" sz="1400" b="1">
              <a:latin typeface="Arial" panose="020B0604020202020204" pitchFamily="3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4192270" y="3236595"/>
            <a:ext cx="28549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 b="1">
                <a:latin typeface="Arial" panose="020B0604020202020204" pitchFamily="34" charset="0"/>
                <a:cs typeface="Times New Roman" panose="02020603050405020304" charset="0"/>
                <a:sym typeface="+mn-ea"/>
              </a:rPr>
              <a:t>●</a:t>
            </a:r>
            <a:r>
              <a:rPr lang="en-US" altLang="en-US" sz="1400" b="1">
                <a:latin typeface="Arial" panose="020B0604020202020204" pitchFamily="34" charset="0"/>
                <a:cs typeface="Times New Roman" panose="02020603050405020304" charset="0"/>
                <a:sym typeface="+mn-ea"/>
              </a:rPr>
              <a:t>membuat cover RAD - AMPL</a:t>
            </a:r>
            <a:endParaRPr lang="en-US" altLang="en-US" sz="1400" b="1">
              <a:latin typeface="Arial" panose="020B0604020202020204" pitchFamily="3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s 10"/>
          <p:cNvSpPr/>
          <p:nvPr/>
        </p:nvSpPr>
        <p:spPr>
          <a:xfrm>
            <a:off x="15240" y="0"/>
            <a:ext cx="1303020" cy="29991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image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32080" y="426085"/>
            <a:ext cx="1068705" cy="1069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63370" y="210820"/>
            <a:ext cx="12637135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en-US" sz="4400">
                <a:latin typeface="Times New Roman" panose="02020603050405020304" charset="0"/>
                <a:cs typeface="Times New Roman" panose="02020603050405020304" charset="0"/>
              </a:rPr>
              <a:t>BAGIAN 1 &gt; Informasi tempat PKL</a:t>
            </a:r>
            <a:endParaRPr lang="en-US" sz="4400" b="1" u="sng">
              <a:ln w="28575" cmpd="sng">
                <a:solidFill>
                  <a:srgbClr val="0070C0"/>
                </a:solidFill>
                <a:prstDash val="solid"/>
              </a:ln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504950" y="1278255"/>
            <a:ext cx="7684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Arial" panose="020B0604020202020204" pitchFamily="34" charset="0"/>
                <a:cs typeface="Times New Roman" panose="02020603050405020304" charset="0"/>
              </a:rPr>
              <a:t>●</a:t>
            </a:r>
            <a:r>
              <a:rPr lang="en-US" sz="2800" b="1">
                <a:latin typeface="Arial" panose="020B0604020202020204" pitchFamily="34" charset="0"/>
                <a:cs typeface="Times New Roman" panose="02020603050405020304" charset="0"/>
              </a:rPr>
              <a:t>Waktu </a:t>
            </a:r>
            <a:endParaRPr lang="en-US" sz="2800">
              <a:latin typeface="Arial" panose="020B0604020202020204" pitchFamily="34" charset="0"/>
              <a:cs typeface="Times New Roman" panose="02020603050405020304" charset="0"/>
            </a:endParaRPr>
          </a:p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   19 agustus - 14 desember 2024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Rectangles 11"/>
          <p:cNvSpPr/>
          <p:nvPr/>
        </p:nvSpPr>
        <p:spPr>
          <a:xfrm rot="16200000">
            <a:off x="9204960" y="3917315"/>
            <a:ext cx="579120" cy="53949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 rot="16200000">
            <a:off x="11264900" y="5217160"/>
            <a:ext cx="579120" cy="12757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1429385" y="210820"/>
            <a:ext cx="76200" cy="8407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563370" y="2421255"/>
            <a:ext cx="768477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Arial" panose="020B0604020202020204" pitchFamily="34" charset="0"/>
                <a:cs typeface="Times New Roman" panose="02020603050405020304" charset="0"/>
              </a:rPr>
              <a:t>●</a:t>
            </a:r>
            <a:r>
              <a:rPr lang="en-US" sz="2800" b="1">
                <a:latin typeface="Arial" panose="020B0604020202020204" pitchFamily="34" charset="0"/>
                <a:cs typeface="Times New Roman" panose="02020603050405020304" charset="0"/>
              </a:rPr>
              <a:t>Tempat </a:t>
            </a:r>
            <a:endParaRPr lang="en-US" sz="2800">
              <a:latin typeface="Arial" panose="020B0604020202020204" pitchFamily="34" charset="0"/>
              <a:cs typeface="Times New Roman" panose="02020603050405020304" charset="0"/>
            </a:endParaRPr>
          </a:p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   Jl. H komplek perkantoran pemerintahan kabupaten aceh tamiang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563370" y="3994785"/>
            <a:ext cx="7684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Arial" panose="020B0604020202020204" pitchFamily="34" charset="0"/>
                <a:cs typeface="Times New Roman" panose="02020603050405020304" charset="0"/>
              </a:rPr>
              <a:t>●</a:t>
            </a:r>
            <a:r>
              <a:rPr lang="en-US" sz="2800" b="1">
                <a:latin typeface="Arial" panose="020B0604020202020204" pitchFamily="34" charset="0"/>
                <a:cs typeface="Times New Roman" panose="02020603050405020304" charset="0"/>
              </a:rPr>
              <a:t>Bidang</a:t>
            </a:r>
            <a:endParaRPr lang="en-US" sz="2800">
              <a:latin typeface="Arial" panose="020B0604020202020204" pitchFamily="34" charset="0"/>
              <a:cs typeface="Times New Roman" panose="02020603050405020304" charset="0"/>
            </a:endParaRPr>
          </a:p>
          <a:p>
            <a:r>
              <a:rPr lang="en-US" sz="2800">
                <a:latin typeface="Times New Roman" panose="02020603050405020304" charset="0"/>
                <a:cs typeface="Times New Roman" panose="02020603050405020304" charset="0"/>
              </a:rPr>
              <a:t>   19 agustus - 14 desember 2024</a:t>
            </a:r>
            <a:endParaRPr 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1" name="Picture 21" descr="pet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605" y="1164590"/>
            <a:ext cx="3442335" cy="2395220"/>
          </a:xfrm>
          <a:prstGeom prst="rect">
            <a:avLst/>
          </a:prstGeom>
        </p:spPr>
      </p:pic>
      <p:sp>
        <p:nvSpPr>
          <p:cNvPr id="9" name="Rectangles 8"/>
          <p:cNvSpPr/>
          <p:nvPr/>
        </p:nvSpPr>
        <p:spPr>
          <a:xfrm rot="13680000">
            <a:off x="8480425" y="991235"/>
            <a:ext cx="81280" cy="711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 rot="13680000">
            <a:off x="11684635" y="3122930"/>
            <a:ext cx="81280" cy="711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" name="Picture 14" descr="download (3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120" y="3903345"/>
            <a:ext cx="3584575" cy="2007870"/>
          </a:xfrm>
          <a:prstGeom prst="rect">
            <a:avLst/>
          </a:prstGeom>
        </p:spPr>
      </p:pic>
      <p:sp>
        <p:nvSpPr>
          <p:cNvPr id="16" name="Rectangles 15"/>
          <p:cNvSpPr/>
          <p:nvPr/>
        </p:nvSpPr>
        <p:spPr>
          <a:xfrm rot="13440000">
            <a:off x="7014210" y="3710940"/>
            <a:ext cx="81280" cy="711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 rot="13740000">
            <a:off x="10327640" y="5413375"/>
            <a:ext cx="81280" cy="711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befed76-5676-4b55-9fea-52a705d4218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0575" y="1250315"/>
            <a:ext cx="5454650" cy="5454650"/>
          </a:xfrm>
          <a:prstGeom prst="rect">
            <a:avLst/>
          </a:prstGeom>
        </p:spPr>
      </p:pic>
      <p:pic>
        <p:nvPicPr>
          <p:cNvPr id="5" name="imag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0975" y="426085"/>
            <a:ext cx="1068705" cy="1069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685290" y="426085"/>
            <a:ext cx="4866640" cy="1004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en-US" sz="6600">
                <a:latin typeface="Times New Roman" panose="02020603050405020304" charset="0"/>
                <a:cs typeface="Times New Roman" panose="02020603050405020304" charset="0"/>
              </a:rPr>
              <a:t>BAGIAN 2</a:t>
            </a:r>
            <a:endParaRPr lang="en-US" sz="6600" b="1" u="sng">
              <a:ln w="28575" cmpd="sng">
                <a:solidFill>
                  <a:srgbClr val="0070C0"/>
                </a:solidFill>
                <a:prstDash val="solid"/>
              </a:ln>
              <a:solidFill>
                <a:schemeClr val="bg1"/>
              </a:solidFill>
              <a:latin typeface="Aharoni" panose="02010803020104030203" charset="0"/>
              <a:cs typeface="Aharoni" panose="02010803020104030203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504950" y="2045335"/>
            <a:ext cx="768477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latin typeface="Arial" panose="020B0604020202020204" pitchFamily="34" charset="0"/>
                <a:cs typeface="Times New Roman" panose="02020603050405020304" charset="0"/>
              </a:rPr>
              <a:t>●Analisis kebutuhan aplikasi</a:t>
            </a:r>
            <a:endParaRPr 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 b="1">
                <a:latin typeface="Arial" panose="020B0604020202020204" pitchFamily="34" charset="0"/>
                <a:cs typeface="Times New Roman" panose="02020603050405020304" charset="0"/>
                <a:sym typeface="+mn-ea"/>
              </a:rPr>
              <a:t>●Pengujian aspek fungsional</a:t>
            </a:r>
            <a:endParaRPr lang="en-US" sz="28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800" b="1">
                <a:latin typeface="Arial" panose="020B0604020202020204" pitchFamily="34" charset="0"/>
                <a:cs typeface="Times New Roman" panose="02020603050405020304" charset="0"/>
                <a:sym typeface="+mn-ea"/>
              </a:rPr>
              <a:t>●Kesimpulan dan saran pengembangan</a:t>
            </a:r>
            <a:endParaRPr lang="en-US" sz="2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Rectangles 9"/>
          <p:cNvSpPr/>
          <p:nvPr/>
        </p:nvSpPr>
        <p:spPr>
          <a:xfrm rot="16200000">
            <a:off x="2407920" y="3870960"/>
            <a:ext cx="579120" cy="53949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 rot="16200000">
            <a:off x="601980" y="4968240"/>
            <a:ext cx="579120" cy="17830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 rot="16200000">
            <a:off x="9200515" y="-2407920"/>
            <a:ext cx="579120" cy="53949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 rot="16200000">
            <a:off x="11010900" y="69215"/>
            <a:ext cx="579120" cy="17830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1429385" y="508000"/>
            <a:ext cx="76200" cy="8407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77355" y="0"/>
            <a:ext cx="6332220" cy="5654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s 11"/>
          <p:cNvSpPr/>
          <p:nvPr/>
        </p:nvSpPr>
        <p:spPr>
          <a:xfrm>
            <a:off x="0" y="0"/>
            <a:ext cx="1371600" cy="51104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image1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1130" y="349250"/>
            <a:ext cx="1068705" cy="1069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63370" y="210820"/>
            <a:ext cx="12637135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en-US" sz="4400">
                <a:latin typeface="Times New Roman" panose="02020603050405020304" charset="0"/>
                <a:cs typeface="Times New Roman" panose="02020603050405020304" charset="0"/>
              </a:rPr>
              <a:t>BAGIAN 2 &gt; Jadwal pembuatan aplikasi</a:t>
            </a:r>
            <a:endParaRPr lang="en-US" sz="4400" b="1" u="sng">
              <a:ln w="28575" cmpd="sng">
                <a:solidFill>
                  <a:srgbClr val="0070C0"/>
                </a:solidFill>
                <a:prstDash val="solid"/>
              </a:ln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Rectangles 12"/>
          <p:cNvSpPr/>
          <p:nvPr/>
        </p:nvSpPr>
        <p:spPr>
          <a:xfrm rot="16200000">
            <a:off x="6732905" y="1398270"/>
            <a:ext cx="579120" cy="103403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 rot="10800000">
            <a:off x="1429385" y="70485"/>
            <a:ext cx="76200" cy="8407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 rot="10800000">
            <a:off x="0" y="5565140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ectangles 17"/>
          <p:cNvSpPr/>
          <p:nvPr/>
        </p:nvSpPr>
        <p:spPr>
          <a:xfrm rot="10800000">
            <a:off x="515620" y="6144895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ectangles 21"/>
          <p:cNvSpPr/>
          <p:nvPr/>
        </p:nvSpPr>
        <p:spPr>
          <a:xfrm rot="16200000">
            <a:off x="9457690" y="3282950"/>
            <a:ext cx="579120" cy="51447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s 23"/>
          <p:cNvSpPr/>
          <p:nvPr/>
        </p:nvSpPr>
        <p:spPr>
          <a:xfrm rot="10800000">
            <a:off x="11220450" y="-2494915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s 24"/>
          <p:cNvSpPr/>
          <p:nvPr/>
        </p:nvSpPr>
        <p:spPr>
          <a:xfrm rot="10800000">
            <a:off x="11835130" y="-2093595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135" y="911225"/>
            <a:ext cx="9189720" cy="4368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ata report Customizable Semi Flat Illustrations _ Pana Sty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9170" y="1826895"/>
            <a:ext cx="4336415" cy="4336415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0" y="0"/>
            <a:ext cx="1371600" cy="18268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imag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130" y="349250"/>
            <a:ext cx="1068705" cy="1069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63370" y="210820"/>
            <a:ext cx="12637135" cy="7004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90000"/>
              </a:lnSpc>
            </a:pPr>
            <a:r>
              <a:rPr lang="en-US" sz="4400">
                <a:latin typeface="Times New Roman" panose="02020603050405020304" charset="0"/>
                <a:cs typeface="Times New Roman" panose="02020603050405020304" charset="0"/>
              </a:rPr>
              <a:t>BAGIAN 2 &gt; Analisis kebutuhan</a:t>
            </a:r>
            <a:endParaRPr lang="en-US" sz="4400" b="1" u="sng">
              <a:ln w="28575" cmpd="sng">
                <a:solidFill>
                  <a:srgbClr val="0070C0"/>
                </a:solidFill>
                <a:prstDash val="solid"/>
              </a:ln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11415395" y="-134620"/>
            <a:ext cx="579120" cy="69932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s 1"/>
          <p:cNvSpPr/>
          <p:nvPr/>
        </p:nvSpPr>
        <p:spPr>
          <a:xfrm rot="10800000">
            <a:off x="1429385" y="70485"/>
            <a:ext cx="76200" cy="8407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 rot="16200000">
            <a:off x="-753745" y="660400"/>
            <a:ext cx="340360" cy="31146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ectangles 17"/>
          <p:cNvSpPr/>
          <p:nvPr/>
        </p:nvSpPr>
        <p:spPr>
          <a:xfrm rot="16200000">
            <a:off x="-1390650" y="931545"/>
            <a:ext cx="340360" cy="3512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ectangles 21"/>
          <p:cNvSpPr/>
          <p:nvPr/>
        </p:nvSpPr>
        <p:spPr>
          <a:xfrm rot="16200000">
            <a:off x="9330055" y="3709035"/>
            <a:ext cx="579120" cy="51447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70C0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s 23"/>
          <p:cNvSpPr/>
          <p:nvPr/>
        </p:nvSpPr>
        <p:spPr>
          <a:xfrm rot="10800000">
            <a:off x="171450" y="2956560"/>
            <a:ext cx="340360" cy="390207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s 24"/>
          <p:cNvSpPr/>
          <p:nvPr/>
        </p:nvSpPr>
        <p:spPr>
          <a:xfrm rot="10800000">
            <a:off x="634365" y="2518410"/>
            <a:ext cx="340360" cy="44297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563370" y="1418590"/>
            <a:ext cx="1062926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>
                <a:latin typeface="Arial" panose="020B0604020202020204" pitchFamily="34" charset="0"/>
                <a:cs typeface="Times New Roman" panose="02020603050405020304" charset="0"/>
                <a:sym typeface="+mn-ea"/>
              </a:rPr>
              <a:t>● </a:t>
            </a:r>
            <a:r>
              <a:rPr lang="id-ID" sz="2800" dirty="0">
                <a:sym typeface="+mn-ea"/>
              </a:rPr>
              <a:t>Selama ini pendataan </a:t>
            </a:r>
            <a:r>
              <a:rPr lang="en-US" altLang="id-ID" sz="2800" dirty="0">
                <a:sym typeface="+mn-ea"/>
              </a:rPr>
              <a:t>ANGGARAN</a:t>
            </a:r>
            <a:r>
              <a:rPr lang="id-ID" sz="2800" dirty="0">
                <a:sym typeface="+mn-ea"/>
              </a:rPr>
              <a:t> masih d</a:t>
            </a:r>
            <a:r>
              <a:rPr lang="en-US" altLang="id-ID" sz="2800" dirty="0">
                <a:sym typeface="+mn-ea"/>
              </a:rPr>
              <a:t>ilakukan </a:t>
            </a:r>
            <a:endParaRPr lang="en-US" altLang="id-ID" sz="2800" dirty="0">
              <a:sym typeface="+mn-ea"/>
            </a:endParaRPr>
          </a:p>
          <a:p>
            <a:r>
              <a:rPr lang="en-US" altLang="id-ID" sz="2800" dirty="0">
                <a:sym typeface="+mn-ea"/>
              </a:rPr>
              <a:t>secara tidak efektif</a:t>
            </a:r>
            <a:endParaRPr lang="id-ID" sz="2800" dirty="0"/>
          </a:p>
          <a:p>
            <a:endParaRPr lang="id-ID" sz="2800" dirty="0"/>
          </a:p>
          <a:p>
            <a:r>
              <a:rPr lang="en-US" sz="2800">
                <a:latin typeface="Arial" panose="020B0604020202020204" pitchFamily="34" charset="0"/>
                <a:cs typeface="Times New Roman" panose="02020603050405020304" charset="0"/>
                <a:sym typeface="+mn-ea"/>
              </a:rPr>
              <a:t>● </a:t>
            </a:r>
            <a:r>
              <a:rPr lang="id-ID" sz="2800" b="1" dirty="0">
                <a:sym typeface="+mn-ea"/>
              </a:rPr>
              <a:t>Tujuan:</a:t>
            </a:r>
            <a:endParaRPr lang="id-ID" sz="2800" dirty="0"/>
          </a:p>
          <a:p>
            <a:pPr marL="577850" indent="-241300">
              <a:buFont typeface="Calibri" panose="020F0502020204030204" charset="0"/>
              <a:buChar char="⁻"/>
            </a:pPr>
            <a:r>
              <a:rPr lang="id-ID" sz="2800" dirty="0">
                <a:sym typeface="+mn-ea"/>
              </a:rPr>
              <a:t>Mudah</a:t>
            </a:r>
            <a:endParaRPr lang="id-ID" sz="2800" dirty="0"/>
          </a:p>
          <a:p>
            <a:pPr marL="577850" indent="-241300">
              <a:buFont typeface="Calibri" panose="020F0502020204030204" charset="0"/>
              <a:buChar char="⁻"/>
            </a:pPr>
            <a:r>
              <a:rPr lang="id-ID" sz="2800" dirty="0">
                <a:sym typeface="+mn-ea"/>
              </a:rPr>
              <a:t>Murah</a:t>
            </a:r>
            <a:endParaRPr lang="id-ID" sz="2800" dirty="0"/>
          </a:p>
          <a:p>
            <a:pPr marL="577850" indent="-241300">
              <a:buFont typeface="Calibri" panose="020F0502020204030204" charset="0"/>
              <a:buChar char="⁻"/>
            </a:pPr>
            <a:r>
              <a:rPr lang="id-ID" sz="2800" dirty="0">
                <a:sym typeface="+mn-ea"/>
              </a:rPr>
              <a:t>Efisien</a:t>
            </a:r>
            <a:endParaRPr lang="id-ID" sz="2800" dirty="0"/>
          </a:p>
          <a:p>
            <a:pPr marL="577850" indent="-241300">
              <a:buFont typeface="Calibri" panose="020F0502020204030204" charset="0"/>
              <a:buChar char="⁻"/>
            </a:pPr>
            <a:r>
              <a:rPr lang="id-ID" sz="2800" dirty="0">
                <a:sym typeface="+mn-ea"/>
              </a:rPr>
              <a:t>Efektif</a:t>
            </a:r>
            <a:endParaRPr lang="id-ID" sz="2800" dirty="0">
              <a:sym typeface="+mn-ea"/>
            </a:endParaRPr>
          </a:p>
          <a:p>
            <a:pPr marL="577850" indent="-241300">
              <a:buFont typeface="Calibri" panose="020F0502020204030204" charset="0"/>
              <a:buChar char="⁻"/>
            </a:pPr>
            <a:r>
              <a:rPr lang="en-US" altLang="id-ID" sz="2800" dirty="0">
                <a:latin typeface="Arial" panose="020B0604020202020204" pitchFamily="34" charset="0"/>
                <a:cs typeface="Times New Roman" panose="02020603050405020304" charset="0"/>
                <a:sym typeface="+mn-ea"/>
              </a:rPr>
              <a:t>aman</a:t>
            </a:r>
            <a:endParaRPr lang="en-US" altLang="id-ID" sz="2800" dirty="0">
              <a:latin typeface="Arial" panose="020B0604020202020204" pitchFamily="3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1681</Words>
  <Application>WPS Presentation</Application>
  <PresentationFormat>Widescreen</PresentationFormat>
  <Paragraphs>98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SimSun</vt:lpstr>
      <vt:lpstr>Wingdings</vt:lpstr>
      <vt:lpstr>Times New Roman</vt:lpstr>
      <vt:lpstr>Aharoni</vt:lpstr>
      <vt:lpstr>Calibri</vt:lpstr>
      <vt:lpstr>Microsoft YaHei</vt:lpstr>
      <vt:lpstr>Arial Unicode MS</vt:lpstr>
      <vt:lpstr>Calibri Light</vt:lpstr>
      <vt:lpstr>Manrope ExtraBold</vt:lpstr>
      <vt:lpstr>Segoe Print</vt:lpstr>
      <vt:lpstr>Lato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arroofi waliyy</cp:lastModifiedBy>
  <cp:revision>4</cp:revision>
  <dcterms:created xsi:type="dcterms:W3CDTF">2025-01-18T13:05:00Z</dcterms:created>
  <dcterms:modified xsi:type="dcterms:W3CDTF">2025-01-19T18:34:02Z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6BE3471CA3974C16B93F37698B301668_11</vt:lpwstr>
  </property>
  <property fmtid="{D5CDD505-2E9C-101B-9397-08002B2CF9AE}" pid="3" name="KSOProductBuildVer">
    <vt:lpwstr>1033-12.2.0.19805</vt:lpwstr>
  </property>
</Properties>
</file>